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ADD959-66C9-4E9F-912F-82714B269786}">
  <a:tblStyle styleId="{94ADD959-66C9-4E9F-912F-82714B2697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7192891a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7192891a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7192891a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7192891a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7192891a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7192891a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607c0bdd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607c0bdd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7192891a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7192891a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07c0bdd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07c0bdd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607c0bdd8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607c0bdd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07c0bdd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07c0bdd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c0d0ef81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c0d0ef81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7192891a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7192891a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607c0bdd8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607c0bdd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625536b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6625536b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69c3af659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69c3af659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9c3af659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69c3af659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9c3af65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9c3af65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cbbdc0b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cbbdc0b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bab1f07e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bab1f07e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cbbdc0b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cbbdc0b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5c0d0ef81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5c0d0ef81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6625536b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6625536b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6625536b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6625536b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7192891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7192891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bab1f07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bab1f07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5bab1f07e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5bab1f07e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607c0bdd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607c0bdd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69c3af659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69c3af659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9c3af659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9c3af659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c0d0ef81e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c0d0ef81e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7192891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7192891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07c0bdd8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07c0bdd8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7192891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7192891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7192891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57192891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57192891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57192891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7192891a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7192891a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29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jpg"/><Relationship Id="rId4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jpg"/><Relationship Id="rId4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jpg"/><Relationship Id="rId4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jp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jp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jpg"/><Relationship Id="rId4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Relationship Id="rId4" Type="http://schemas.openxmlformats.org/officeDocument/2006/relationships/image" Target="../media/image61.png"/><Relationship Id="rId5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jpg"/><Relationship Id="rId4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6.jpg"/><Relationship Id="rId5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19150"/>
            <a:ext cx="5260200" cy="27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E2F3"/>
                </a:solidFill>
              </a:rPr>
              <a:t>Queen’s College</a:t>
            </a:r>
            <a:endParaRPr>
              <a:solidFill>
                <a:srgbClr val="CFE2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E2F3"/>
                </a:solidFill>
              </a:rPr>
              <a:t>Society of Computer Studies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3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3F3F3"/>
                </a:solidFill>
              </a:rPr>
              <a:t>How machines learn:   </a:t>
            </a:r>
            <a:r>
              <a:rPr b="1" lang="en-GB">
                <a:solidFill>
                  <a:srgbClr val="B0F2AB"/>
                </a:solidFill>
                <a:latin typeface="Courier New"/>
                <a:ea typeface="Courier New"/>
                <a:cs typeface="Courier New"/>
                <a:sym typeface="Courier New"/>
              </a:rPr>
              <a:t>NEURAL NETWORKS</a:t>
            </a:r>
            <a:endParaRPr b="1">
              <a:solidFill>
                <a:srgbClr val="B0F2A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2381"/>
          <a:stretch/>
        </p:blipFill>
        <p:spPr>
          <a:xfrm>
            <a:off x="5892179" y="623238"/>
            <a:ext cx="2551500" cy="2510400"/>
          </a:xfrm>
          <a:prstGeom prst="roundRect">
            <a:avLst>
              <a:gd fmla="val 7459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356100"/>
            <a:ext cx="6214800" cy="4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E.g. Consider the following data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It can be seen that this (hokba)’s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score is more related to how much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 sleeps, rather than how much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 studies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Therefore, the weight of sleep hours will be much larger than that of study hours (w</a:t>
            </a:r>
            <a:r>
              <a:rPr baseline="-25000" lang="en-GB">
                <a:solidFill>
                  <a:schemeClr val="dk1"/>
                </a:solidFill>
              </a:rPr>
              <a:t>0</a:t>
            </a:r>
            <a:r>
              <a:rPr lang="en-GB">
                <a:solidFill>
                  <a:schemeClr val="dk1"/>
                </a:solidFill>
              </a:rPr>
              <a:t> &gt;&gt;&gt;&gt; w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)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18" name="Google Shape;118;p22"/>
          <p:cNvGraphicFramePr/>
          <p:nvPr/>
        </p:nvGraphicFramePr>
        <p:xfrm>
          <a:off x="4458875" y="356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1132300"/>
                <a:gridCol w="1132300"/>
                <a:gridCol w="1132300"/>
                <a:gridCol w="1132300"/>
              </a:tblGrid>
              <a:tr h="50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Hours of studying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Hours of sleeping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Test score (/100)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Prediction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475" y="2774336"/>
            <a:ext cx="2108725" cy="228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247500" y="344975"/>
            <a:ext cx="5617200" cy="46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Actual computation: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Take the weighted sum of the inputs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Put the answer into an activation function and get a ‘predicted’ answer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GB">
                <a:solidFill>
                  <a:schemeClr val="dk1"/>
                </a:solidFill>
              </a:rPr>
              <a:t>Compare with the actual answer and compute the error -&gt; Adjust the weights accordingly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Note: In this example, We use “Step function” as the activation function (i.e. If input &gt; some threshold, Output = true, otherwise false)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Other activation functions example: Sig</a:t>
            </a:r>
            <a:r>
              <a:rPr lang="en-GB"/>
              <a:t>moid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                                                 (Notice the S shape)</a:t>
            </a:r>
            <a:endParaRPr/>
          </a:p>
        </p:txBody>
      </p:sp>
      <p:graphicFrame>
        <p:nvGraphicFramePr>
          <p:cNvPr id="125" name="Google Shape;125;p23"/>
          <p:cNvGraphicFramePr/>
          <p:nvPr/>
        </p:nvGraphicFramePr>
        <p:xfrm>
          <a:off x="5864700" y="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819825"/>
                <a:gridCol w="819825"/>
                <a:gridCol w="819825"/>
                <a:gridCol w="819825"/>
              </a:tblGrid>
              <a:tr h="77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Music score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(/50)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VA score (/50)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L</a:t>
                      </a:r>
                      <a:r>
                        <a:rPr lang="en-GB">
                          <a:solidFill>
                            <a:schemeClr val="dk1"/>
                          </a:solidFill>
                        </a:rPr>
                        <a:t>ike VA teacher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Predict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712" y="3314152"/>
            <a:ext cx="2818574" cy="1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5">
            <a:alphaModFix/>
          </a:blip>
          <a:srcRect b="0" l="0" r="0" t="19903"/>
          <a:stretch/>
        </p:blipFill>
        <p:spPr>
          <a:xfrm>
            <a:off x="1215600" y="4026550"/>
            <a:ext cx="2313349" cy="10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Adjusting the weights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3a. Find error function: (Actual value - Predicted value) ^ 2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3b. Use gradient descent algorithm to minimize the error function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(more on that later)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3c. Adjust the weights accordingly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Simpler concept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 observation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- e.g. odds in football matches</a:t>
            </a:r>
            <a:br>
              <a:rPr lang="en-GB"/>
            </a:br>
            <a:r>
              <a:rPr lang="en-GB"/>
              <a:t>         Based on players, previous scores, and recent form, all with different       </a:t>
            </a:r>
            <a:br>
              <a:rPr lang="en-GB"/>
            </a:br>
            <a:r>
              <a:rPr lang="en-GB"/>
              <a:t>         weights 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50" y="3168813"/>
            <a:ext cx="74866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 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An optimization algorithm for finding a </a:t>
            </a:r>
            <a:r>
              <a:rPr i="1" lang="en-GB">
                <a:solidFill>
                  <a:schemeClr val="dk1"/>
                </a:solidFill>
              </a:rPr>
              <a:t>local minimum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Analogy: A person stuck in a mountain proceeds in the direction with the steepest descent. He/she will find a basin eventually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775" y="2360875"/>
            <a:ext cx="3639150" cy="26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3450" y="2455623"/>
            <a:ext cx="2200075" cy="235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Background knowledge: Coordinate planes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295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X-axis and y-axis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Slope: Gradient in geography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5775" y="1017725"/>
            <a:ext cx="5986537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following section may be difficult to understand, do not freak out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925" y="1669450"/>
            <a:ext cx="5124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knowledge on some notations</a:t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 = delta = “change in”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 example: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Velocity = change in distance/change in 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          = d(distance)/d(time) 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200" y="1908175"/>
            <a:ext cx="2857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191225" y="197900"/>
            <a:ext cx="5638200" cy="46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Derivative function: gives the </a:t>
            </a:r>
            <a:r>
              <a:rPr b="1" lang="en-GB">
                <a:solidFill>
                  <a:schemeClr val="dk1"/>
                </a:solidFill>
              </a:rPr>
              <a:t>slope</a:t>
            </a:r>
            <a:r>
              <a:rPr lang="en-GB">
                <a:solidFill>
                  <a:schemeClr val="dk1"/>
                </a:solidFill>
              </a:rPr>
              <a:t> of a specific point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Analogy: The original function gives you the shape of the hill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derivative function lets you know how </a:t>
            </a:r>
            <a:r>
              <a:rPr b="1" lang="en-GB">
                <a:solidFill>
                  <a:schemeClr val="dk1"/>
                </a:solidFill>
              </a:rPr>
              <a:t>steep</a:t>
            </a:r>
            <a:r>
              <a:rPr lang="en-GB">
                <a:solidFill>
                  <a:schemeClr val="dk1"/>
                </a:solidFill>
              </a:rPr>
              <a:t> the hill at different points are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Notation: df(x)/dx or f’(x)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525" y="755775"/>
            <a:ext cx="3046476" cy="26458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30"/>
          <p:cNvGraphicFramePr/>
          <p:nvPr/>
        </p:nvGraphicFramePr>
        <p:xfrm>
          <a:off x="5750000" y="3658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3394000"/>
              </a:tblGrid>
              <a:tr h="29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E.g. df(x)/dx at x = 10 is </a:t>
                      </a:r>
                      <a:r>
                        <a:rPr i="1" lang="en-GB">
                          <a:solidFill>
                            <a:schemeClr val="dk1"/>
                          </a:solidFill>
                        </a:rPr>
                        <a:t>-10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(For every infinitesimal step you go in +x direction at x = 10, you descent by 10 steps)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311825"/>
            <a:ext cx="53628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Now let’s consider the simplest perceptron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Error </a:t>
            </a:r>
            <a:r>
              <a:rPr lang="en-GB">
                <a:solidFill>
                  <a:schemeClr val="dk1"/>
                </a:solidFill>
              </a:rPr>
              <a:t>= (a - 15) ^ 2, where a = input * weight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Computation: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Firstly, we choose a random weight (e.g. 10)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Then we multiply the </a:t>
            </a:r>
            <a:r>
              <a:rPr b="1" lang="en-GB">
                <a:solidFill>
                  <a:schemeClr val="dk1"/>
                </a:solidFill>
              </a:rPr>
              <a:t>slope </a:t>
            </a:r>
            <a:r>
              <a:rPr lang="en-GB">
                <a:solidFill>
                  <a:schemeClr val="dk1"/>
                </a:solidFill>
              </a:rPr>
              <a:t>of the function at that point with the learning rate (r), and subtract it from the original weight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new</a:t>
            </a:r>
            <a:r>
              <a:rPr lang="en-GB">
                <a:solidFill>
                  <a:schemeClr val="dk1"/>
                </a:solidFill>
              </a:rPr>
              <a:t> = w</a:t>
            </a:r>
            <a:r>
              <a:rPr baseline="-25000" lang="en-GB">
                <a:solidFill>
                  <a:schemeClr val="dk1"/>
                </a:solidFill>
              </a:rPr>
              <a:t>original</a:t>
            </a:r>
            <a:r>
              <a:rPr lang="en-GB">
                <a:solidFill>
                  <a:schemeClr val="dk1"/>
                </a:solidFill>
              </a:rPr>
              <a:t> - (slope of Error function at w) * 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Learning rate (a constant): The actual “step” to go downhill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600" y="176075"/>
            <a:ext cx="3315326" cy="14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489" y="2971100"/>
            <a:ext cx="2389536" cy="20753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31"/>
          <p:cNvGraphicFramePr/>
          <p:nvPr/>
        </p:nvGraphicFramePr>
        <p:xfrm>
          <a:off x="5517200" y="1811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906700"/>
                <a:gridCol w="906700"/>
                <a:gridCol w="906700"/>
                <a:gridCol w="906700"/>
              </a:tblGrid>
              <a:tr h="55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Input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</a:t>
                      </a:r>
                      <a:r>
                        <a:rPr lang="en-GB"/>
                        <a:t>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Actual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Desired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(adj.) Network (n.)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Nerve system of computers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receive information and make own deductions and 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Like a self-functional brain in computers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0" l="10578" r="0" t="0"/>
          <a:stretch/>
        </p:blipFill>
        <p:spPr>
          <a:xfrm>
            <a:off x="4935900" y="2262650"/>
            <a:ext cx="3661250" cy="27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311825"/>
            <a:ext cx="53628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Iteration example: (Let’s choose r to be 0.05)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Note: Since E = (a - 15)^2, dE/dw = 2(a - 15) </a:t>
            </a:r>
            <a:r>
              <a:rPr lang="en-GB" sz="1100">
                <a:solidFill>
                  <a:schemeClr val="dk1"/>
                </a:solidFill>
              </a:rPr>
              <a:t>&lt;- a = iw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new</a:t>
            </a:r>
            <a:r>
              <a:rPr lang="en-GB">
                <a:solidFill>
                  <a:schemeClr val="dk1"/>
                </a:solidFill>
              </a:rPr>
              <a:t> = w</a:t>
            </a:r>
            <a:r>
              <a:rPr baseline="-25000" lang="en-GB">
                <a:solidFill>
                  <a:schemeClr val="dk1"/>
                </a:solidFill>
              </a:rPr>
              <a:t>original </a:t>
            </a:r>
            <a:r>
              <a:rPr lang="en-GB">
                <a:solidFill>
                  <a:schemeClr val="dk1"/>
                </a:solidFill>
              </a:rPr>
              <a:t>- (dE/dw</a:t>
            </a:r>
            <a:r>
              <a:rPr baseline="-25000" lang="en-GB">
                <a:solidFill>
                  <a:schemeClr val="dk1"/>
                </a:solidFill>
              </a:rPr>
              <a:t>original </a:t>
            </a:r>
            <a:r>
              <a:rPr lang="en-GB">
                <a:solidFill>
                  <a:schemeClr val="dk1"/>
                </a:solidFill>
              </a:rPr>
              <a:t> at w )* 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new1 </a:t>
            </a:r>
            <a:r>
              <a:rPr lang="en-GB">
                <a:solidFill>
                  <a:schemeClr val="dk1"/>
                </a:solidFill>
              </a:rPr>
              <a:t>= 10 - (2(1*10 - 15)) * 0.05 = 10.5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new2 </a:t>
            </a:r>
            <a:r>
              <a:rPr lang="en-GB">
                <a:solidFill>
                  <a:schemeClr val="dk1"/>
                </a:solidFill>
              </a:rPr>
              <a:t>= 10.5 - (2(1*10.5 - 15)) * 0.05 = 10.95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new3 </a:t>
            </a:r>
            <a:r>
              <a:rPr lang="en-GB">
                <a:solidFill>
                  <a:schemeClr val="dk1"/>
                </a:solidFill>
              </a:rPr>
              <a:t>= 10.95 - (2(1*10.95 - 15)) * 0.05 = 11.36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After doing it for infinitely many times, w will approach 15, that is, the error approaches 0 and </a:t>
            </a:r>
            <a:r>
              <a:rPr b="1" lang="en-GB">
                <a:solidFill>
                  <a:schemeClr val="dk1"/>
                </a:solidFill>
              </a:rPr>
              <a:t>the model is practically accurate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489" y="3118475"/>
            <a:ext cx="2389536" cy="20753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p32"/>
          <p:cNvGraphicFramePr/>
          <p:nvPr/>
        </p:nvGraphicFramePr>
        <p:xfrm>
          <a:off x="5674500" y="311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867375"/>
                <a:gridCol w="867375"/>
                <a:gridCol w="867375"/>
                <a:gridCol w="867375"/>
              </a:tblGrid>
              <a:tr h="79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Input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Actual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Desired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11700" y="311825"/>
            <a:ext cx="53628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Graphical interpretation if you understood nothing: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97" name="Google Shape;197;p33"/>
          <p:cNvGraphicFramePr/>
          <p:nvPr/>
        </p:nvGraphicFramePr>
        <p:xfrm>
          <a:off x="5674500" y="311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867375"/>
                <a:gridCol w="867375"/>
                <a:gridCol w="867375"/>
                <a:gridCol w="867375"/>
              </a:tblGrid>
              <a:tr h="796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Input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Weight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Actual output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Desired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0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625" y="765301"/>
            <a:ext cx="3356837" cy="430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311825"/>
            <a:ext cx="85269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LINEAR REGRESSION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Suppose you have lots and lots of training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Obviously, you cannot have a straight line that passes through all the data points to minimise the error down to 0.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Instead, we seek to minimise the sum of the “error function squared” of all the data points that a particular line produces.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Calculating the derivative of the sum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of the squared error can be done by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calculating the derivative for each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individual data point and adding them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together, which is very convenient.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With reference to the form y = mx + c, two “weights” can be adjusted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5075" y="2471575"/>
            <a:ext cx="4928925" cy="20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311825"/>
            <a:ext cx="8526900" cy="47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POLYNOMIAL</a:t>
            </a:r>
            <a:r>
              <a:rPr lang="en-GB">
                <a:solidFill>
                  <a:schemeClr val="dk1"/>
                </a:solidFill>
              </a:rPr>
              <a:t> REGRESSION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Unfortunately, not everything is a straight-line relationship. For example, the relationship of how highest point an object reaches and the speed at which you throw the object at is not a straight line relationship.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To combat this, something called polynomial regression was invented, which uses many weights (We’ll talk about that later):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 = w</a:t>
            </a:r>
            <a:r>
              <a:rPr baseline="-25000" lang="en-GB">
                <a:solidFill>
                  <a:schemeClr val="dk1"/>
                </a:solidFill>
              </a:rPr>
              <a:t>o</a:t>
            </a:r>
            <a:r>
              <a:rPr lang="en-GB">
                <a:solidFill>
                  <a:schemeClr val="dk1"/>
                </a:solidFill>
              </a:rPr>
              <a:t> + w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x + w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x</a:t>
            </a:r>
            <a:r>
              <a:rPr baseline="30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 + w</a:t>
            </a:r>
            <a:r>
              <a:rPr baseline="-25000" lang="en-GB">
                <a:solidFill>
                  <a:schemeClr val="dk1"/>
                </a:solidFill>
              </a:rPr>
              <a:t>3</a:t>
            </a:r>
            <a:r>
              <a:rPr lang="en-GB">
                <a:solidFill>
                  <a:schemeClr val="dk1"/>
                </a:solidFill>
              </a:rPr>
              <a:t>x</a:t>
            </a:r>
            <a:r>
              <a:rPr baseline="30000" lang="en-GB">
                <a:solidFill>
                  <a:schemeClr val="dk1"/>
                </a:solidFill>
              </a:rPr>
              <a:t>3</a:t>
            </a:r>
            <a:r>
              <a:rPr lang="en-GB">
                <a:solidFill>
                  <a:schemeClr val="dk1"/>
                </a:solidFill>
              </a:rPr>
              <a:t> + … + w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x</a:t>
            </a:r>
            <a:r>
              <a:rPr baseline="30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926" y="2275751"/>
            <a:ext cx="3476925" cy="26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</a:t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Multiple layers of perceptrons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Output is used as input for next layer, so each layer affects another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38" y="1935900"/>
            <a:ext cx="431482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</a:t>
            </a:r>
            <a:r>
              <a:rPr lang="en-GB"/>
              <a:t>multiple</a:t>
            </a:r>
            <a:r>
              <a:rPr lang="en-GB"/>
              <a:t> layers</a:t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Deal with non-linear relationships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Linear: A straight line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Non linear vs linear relationships: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425" y="2571750"/>
            <a:ext cx="6026752" cy="23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Weight adjustion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448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Backpropagation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The (n + 1)</a:t>
            </a:r>
            <a:r>
              <a:rPr baseline="-25000" lang="en-GB">
                <a:solidFill>
                  <a:schemeClr val="dk1"/>
                </a:solidFill>
              </a:rPr>
              <a:t>th </a:t>
            </a:r>
            <a:r>
              <a:rPr lang="en-GB">
                <a:solidFill>
                  <a:schemeClr val="dk1"/>
                </a:solidFill>
              </a:rPr>
              <a:t>layer depends on the n</a:t>
            </a:r>
            <a:r>
              <a:rPr baseline="-25000" lang="en-GB">
                <a:solidFill>
                  <a:schemeClr val="dk1"/>
                </a:solidFill>
              </a:rPr>
              <a:t>th</a:t>
            </a:r>
            <a:r>
              <a:rPr lang="en-GB">
                <a:solidFill>
                  <a:schemeClr val="dk1"/>
                </a:solidFill>
              </a:rPr>
              <a:t> layer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The weights of previous layers will therefore affect the final output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799" y="509900"/>
            <a:ext cx="3919800" cy="28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4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Since </a:t>
            </a:r>
            <a:r>
              <a:rPr lang="en-GB">
                <a:solidFill>
                  <a:schemeClr val="dk1"/>
                </a:solidFill>
              </a:rPr>
              <a:t>t</a:t>
            </a:r>
            <a:r>
              <a:rPr lang="en-GB">
                <a:solidFill>
                  <a:schemeClr val="dk1"/>
                </a:solidFill>
              </a:rPr>
              <a:t>he weights of hidden layers affect the final output, we can adjust the weights of the hidden </a:t>
            </a:r>
            <a:r>
              <a:rPr lang="en-GB">
                <a:solidFill>
                  <a:srgbClr val="000000"/>
                </a:solidFill>
              </a:rPr>
              <a:t>layers to fit the model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Therefore, we need multiple derivative functions, to see how much a change to the weights affect the error function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Computation example (w</a:t>
            </a:r>
            <a:r>
              <a:rPr baseline="-25000" lang="en-GB">
                <a:solidFill>
                  <a:srgbClr val="000000"/>
                </a:solidFill>
              </a:rPr>
              <a:t>2</a:t>
            </a:r>
            <a:r>
              <a:rPr lang="en-GB">
                <a:solidFill>
                  <a:srgbClr val="000000"/>
                </a:solidFill>
              </a:rPr>
              <a:t>):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From the above, w</a:t>
            </a:r>
            <a:r>
              <a:rPr baseline="-25000" lang="en-GB">
                <a:solidFill>
                  <a:schemeClr val="dk1"/>
                </a:solidFill>
              </a:rPr>
              <a:t>2 (new) </a:t>
            </a:r>
            <a:r>
              <a:rPr lang="en-GB">
                <a:solidFill>
                  <a:schemeClr val="dk1"/>
                </a:solidFill>
              </a:rPr>
              <a:t>= w</a:t>
            </a:r>
            <a:r>
              <a:rPr baseline="-25000" lang="en-GB">
                <a:solidFill>
                  <a:schemeClr val="dk1"/>
                </a:solidFill>
              </a:rPr>
              <a:t>2 (original) </a:t>
            </a:r>
            <a:r>
              <a:rPr lang="en-GB">
                <a:solidFill>
                  <a:schemeClr val="dk1"/>
                </a:solidFill>
              </a:rPr>
              <a:t>-</a:t>
            </a:r>
            <a:r>
              <a:rPr baseline="-25000" lang="en-GB">
                <a:solidFill>
                  <a:schemeClr val="dk1"/>
                </a:solidFill>
              </a:rPr>
              <a:t>  </a:t>
            </a:r>
            <a:r>
              <a:rPr lang="en-GB">
                <a:solidFill>
                  <a:schemeClr val="dk1"/>
                </a:solidFill>
              </a:rPr>
              <a:t>(dE/dw</a:t>
            </a:r>
            <a:r>
              <a:rPr baseline="-25000" lang="en-GB">
                <a:solidFill>
                  <a:schemeClr val="dk1"/>
                </a:solidFill>
              </a:rPr>
              <a:t>2 </a:t>
            </a:r>
            <a:r>
              <a:rPr lang="en-GB">
                <a:solidFill>
                  <a:schemeClr val="dk1"/>
                </a:solidFill>
              </a:rPr>
              <a:t>at w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) * learning rate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Similarly, w</a:t>
            </a:r>
            <a:r>
              <a:rPr baseline="-25000" lang="en-GB">
                <a:solidFill>
                  <a:schemeClr val="dk1"/>
                </a:solidFill>
              </a:rPr>
              <a:t>n (new) </a:t>
            </a:r>
            <a:r>
              <a:rPr lang="en-GB">
                <a:solidFill>
                  <a:schemeClr val="dk1"/>
                </a:solidFill>
              </a:rPr>
              <a:t>= w</a:t>
            </a:r>
            <a:r>
              <a:rPr baseline="-25000" lang="en-GB">
                <a:solidFill>
                  <a:schemeClr val="dk1"/>
                </a:solidFill>
              </a:rPr>
              <a:t>n (original) </a:t>
            </a:r>
            <a:r>
              <a:rPr lang="en-GB">
                <a:solidFill>
                  <a:schemeClr val="dk1"/>
                </a:solidFill>
              </a:rPr>
              <a:t>-</a:t>
            </a:r>
            <a:r>
              <a:rPr baseline="-25000" lang="en-GB">
                <a:solidFill>
                  <a:schemeClr val="dk1"/>
                </a:solidFill>
              </a:rPr>
              <a:t>  </a:t>
            </a:r>
            <a:r>
              <a:rPr lang="en-GB">
                <a:solidFill>
                  <a:schemeClr val="dk1"/>
                </a:solidFill>
              </a:rPr>
              <a:t>(dE/dw</a:t>
            </a:r>
            <a:r>
              <a:rPr baseline="-25000" lang="en-GB">
                <a:solidFill>
                  <a:schemeClr val="dk1"/>
                </a:solidFill>
              </a:rPr>
              <a:t>n </a:t>
            </a:r>
            <a:r>
              <a:rPr lang="en-GB">
                <a:solidFill>
                  <a:schemeClr val="dk1"/>
                </a:solidFill>
              </a:rPr>
              <a:t>at w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) * learning rate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232" y="0"/>
            <a:ext cx="4175069" cy="11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Chain rule </a:t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4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So, how can we find out </a:t>
            </a:r>
            <a:r>
              <a:rPr lang="en-GB">
                <a:solidFill>
                  <a:schemeClr val="dk1"/>
                </a:solidFill>
              </a:rPr>
              <a:t>dE/dw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 (Let’s use w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 as an example)?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By the chain rule, dE/dw</a:t>
            </a:r>
            <a:r>
              <a:rPr baseline="-25000" lang="en-GB">
                <a:solidFill>
                  <a:srgbClr val="000000"/>
                </a:solidFill>
              </a:rPr>
              <a:t>2</a:t>
            </a:r>
            <a:r>
              <a:rPr lang="en-GB">
                <a:solidFill>
                  <a:srgbClr val="000000"/>
                </a:solidFill>
              </a:rPr>
              <a:t> = dE/da</a:t>
            </a:r>
            <a:r>
              <a:rPr baseline="-25000" lang="en-GB">
                <a:solidFill>
                  <a:srgbClr val="000000"/>
                </a:solidFill>
              </a:rPr>
              <a:t>0</a:t>
            </a:r>
            <a:r>
              <a:rPr lang="en-GB">
                <a:solidFill>
                  <a:srgbClr val="000000"/>
                </a:solidFill>
              </a:rPr>
              <a:t> * da</a:t>
            </a:r>
            <a:r>
              <a:rPr baseline="-25000" lang="en-GB">
                <a:solidFill>
                  <a:srgbClr val="000000"/>
                </a:solidFill>
              </a:rPr>
              <a:t>0</a:t>
            </a:r>
            <a:r>
              <a:rPr lang="en-GB">
                <a:solidFill>
                  <a:srgbClr val="000000"/>
                </a:solidFill>
              </a:rPr>
              <a:t>/da</a:t>
            </a:r>
            <a:r>
              <a:rPr baseline="-25000" lang="en-GB">
                <a:solidFill>
                  <a:srgbClr val="000000"/>
                </a:solidFill>
              </a:rPr>
              <a:t>1</a:t>
            </a:r>
            <a:r>
              <a:rPr lang="en-GB">
                <a:solidFill>
                  <a:srgbClr val="000000"/>
                </a:solidFill>
              </a:rPr>
              <a:t> * </a:t>
            </a:r>
            <a:r>
              <a:rPr lang="en-GB">
                <a:solidFill>
                  <a:schemeClr val="dk1"/>
                </a:solidFill>
              </a:rPr>
              <a:t>da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/da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rgbClr val="000000"/>
                </a:solidFill>
              </a:rPr>
              <a:t>* da</a:t>
            </a:r>
            <a:r>
              <a:rPr baseline="-25000" lang="en-GB">
                <a:solidFill>
                  <a:srgbClr val="000000"/>
                </a:solidFill>
              </a:rPr>
              <a:t>2</a:t>
            </a:r>
            <a:r>
              <a:rPr lang="en-GB">
                <a:solidFill>
                  <a:srgbClr val="000000"/>
                </a:solidFill>
              </a:rPr>
              <a:t>/dw</a:t>
            </a:r>
            <a:r>
              <a:rPr baseline="-25000" lang="en-GB">
                <a:solidFill>
                  <a:srgbClr val="000000"/>
                </a:solidFill>
              </a:rPr>
              <a:t>2</a:t>
            </a:r>
            <a:endParaRPr baseline="-25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E = (a - y </a:t>
            </a:r>
            <a:r>
              <a:rPr lang="en-GB" sz="1000">
                <a:solidFill>
                  <a:srgbClr val="000000"/>
                </a:solidFill>
              </a:rPr>
              <a:t>&lt;- (desired output)</a:t>
            </a:r>
            <a:r>
              <a:rPr lang="en-GB">
                <a:solidFill>
                  <a:srgbClr val="000000"/>
                </a:solidFill>
              </a:rPr>
              <a:t>)^2, therefore </a:t>
            </a:r>
            <a:r>
              <a:rPr lang="en-GB">
                <a:solidFill>
                  <a:schemeClr val="dk1"/>
                </a:solidFill>
              </a:rPr>
              <a:t>dE/da</a:t>
            </a:r>
            <a:r>
              <a:rPr baseline="-25000" lang="en-GB">
                <a:solidFill>
                  <a:schemeClr val="dk1"/>
                </a:solidFill>
              </a:rPr>
              <a:t>0 </a:t>
            </a:r>
            <a:r>
              <a:rPr lang="en-GB">
                <a:solidFill>
                  <a:srgbClr val="000000"/>
                </a:solidFill>
              </a:rPr>
              <a:t>= 2 (a - 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a</a:t>
            </a:r>
            <a:r>
              <a:rPr baseline="-25000" lang="en-GB">
                <a:solidFill>
                  <a:srgbClr val="000000"/>
                </a:solidFill>
              </a:rPr>
              <a:t>0 </a:t>
            </a:r>
            <a:r>
              <a:rPr lang="en-GB">
                <a:solidFill>
                  <a:srgbClr val="000000"/>
                </a:solidFill>
              </a:rPr>
              <a:t>= a</a:t>
            </a:r>
            <a:r>
              <a:rPr baseline="-25000" lang="en-GB">
                <a:solidFill>
                  <a:srgbClr val="000000"/>
                </a:solidFill>
              </a:rPr>
              <a:t>1</a:t>
            </a:r>
            <a:r>
              <a:rPr lang="en-GB">
                <a:solidFill>
                  <a:srgbClr val="000000"/>
                </a:solidFill>
              </a:rPr>
              <a:t>w</a:t>
            </a:r>
            <a:r>
              <a:rPr baseline="-25000" lang="en-GB">
                <a:solidFill>
                  <a:srgbClr val="000000"/>
                </a:solidFill>
              </a:rPr>
              <a:t>0</a:t>
            </a:r>
            <a:r>
              <a:rPr lang="en-GB">
                <a:solidFill>
                  <a:srgbClr val="000000"/>
                </a:solidFill>
              </a:rPr>
              <a:t>, therefore </a:t>
            </a:r>
            <a:r>
              <a:rPr lang="en-GB">
                <a:solidFill>
                  <a:schemeClr val="dk1"/>
                </a:solidFill>
              </a:rPr>
              <a:t>da</a:t>
            </a:r>
            <a:r>
              <a:rPr baseline="-25000" lang="en-GB">
                <a:solidFill>
                  <a:schemeClr val="dk1"/>
                </a:solidFill>
              </a:rPr>
              <a:t>0</a:t>
            </a:r>
            <a:r>
              <a:rPr lang="en-GB">
                <a:solidFill>
                  <a:schemeClr val="dk1"/>
                </a:solidFill>
              </a:rPr>
              <a:t>/da</a:t>
            </a:r>
            <a:r>
              <a:rPr baseline="-25000" lang="en-GB">
                <a:solidFill>
                  <a:schemeClr val="dk1"/>
                </a:solidFill>
              </a:rPr>
              <a:t>1 </a:t>
            </a:r>
            <a:r>
              <a:rPr lang="en-GB">
                <a:solidFill>
                  <a:srgbClr val="000000"/>
                </a:solidFill>
              </a:rPr>
              <a:t>= w</a:t>
            </a:r>
            <a:r>
              <a:rPr baseline="-25000" lang="en-GB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</a:t>
            </a:r>
            <a:r>
              <a:rPr baseline="-25000" lang="en-GB">
                <a:solidFill>
                  <a:schemeClr val="dk1"/>
                </a:solidFill>
              </a:rPr>
              <a:t>1 </a:t>
            </a:r>
            <a:r>
              <a:rPr lang="en-GB">
                <a:solidFill>
                  <a:schemeClr val="dk1"/>
                </a:solidFill>
              </a:rPr>
              <a:t>= a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rgbClr val="000000"/>
                </a:solidFill>
              </a:rPr>
              <a:t>, therefore </a:t>
            </a:r>
            <a:r>
              <a:rPr lang="en-GB">
                <a:solidFill>
                  <a:schemeClr val="dk1"/>
                </a:solidFill>
              </a:rPr>
              <a:t>da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r>
              <a:rPr lang="en-GB">
                <a:solidFill>
                  <a:schemeClr val="dk1"/>
                </a:solidFill>
              </a:rPr>
              <a:t>/dw</a:t>
            </a:r>
            <a:r>
              <a:rPr baseline="-25000" lang="en-GB">
                <a:solidFill>
                  <a:schemeClr val="dk1"/>
                </a:solidFill>
              </a:rPr>
              <a:t>2 </a:t>
            </a:r>
            <a:r>
              <a:rPr lang="en-GB">
                <a:solidFill>
                  <a:srgbClr val="000000"/>
                </a:solidFill>
              </a:rPr>
              <a:t>= w</a:t>
            </a:r>
            <a:r>
              <a:rPr baseline="-25000" lang="en-GB">
                <a:solidFill>
                  <a:schemeClr val="dk1"/>
                </a:solidFill>
              </a:rPr>
              <a:t>1</a:t>
            </a:r>
            <a:endParaRPr baseline="-25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</a:t>
            </a:r>
            <a:r>
              <a:rPr baseline="-25000" lang="en-GB">
                <a:solidFill>
                  <a:schemeClr val="dk1"/>
                </a:solidFill>
              </a:rPr>
              <a:t>2 </a:t>
            </a:r>
            <a:r>
              <a:rPr lang="en-GB">
                <a:solidFill>
                  <a:schemeClr val="dk1"/>
                </a:solidFill>
              </a:rPr>
              <a:t>= iw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, therefore da</a:t>
            </a:r>
            <a:r>
              <a:rPr baseline="-25000" lang="en-GB">
                <a:solidFill>
                  <a:schemeClr val="dk1"/>
                </a:solidFill>
              </a:rPr>
              <a:t>2</a:t>
            </a:r>
            <a:r>
              <a:rPr lang="en-GB">
                <a:solidFill>
                  <a:schemeClr val="dk1"/>
                </a:solidFill>
              </a:rPr>
              <a:t>/dw</a:t>
            </a:r>
            <a:r>
              <a:rPr baseline="-25000" lang="en-GB">
                <a:solidFill>
                  <a:schemeClr val="dk1"/>
                </a:solidFill>
              </a:rPr>
              <a:t>2 </a:t>
            </a:r>
            <a:r>
              <a:rPr lang="en-GB">
                <a:solidFill>
                  <a:schemeClr val="dk1"/>
                </a:solidFill>
              </a:rPr>
              <a:t>= 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Therefore </a:t>
            </a: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2(new) </a:t>
            </a:r>
            <a:r>
              <a:rPr lang="en-GB">
                <a:solidFill>
                  <a:schemeClr val="dk1"/>
                </a:solidFill>
              </a:rPr>
              <a:t>= w</a:t>
            </a:r>
            <a:r>
              <a:rPr baseline="-25000" lang="en-GB">
                <a:solidFill>
                  <a:schemeClr val="dk1"/>
                </a:solidFill>
              </a:rPr>
              <a:t>2(original)</a:t>
            </a:r>
            <a:r>
              <a:rPr lang="en-GB">
                <a:solidFill>
                  <a:schemeClr val="dk1"/>
                </a:solidFill>
              </a:rPr>
              <a:t> - 2 (a - y) * w</a:t>
            </a:r>
            <a:r>
              <a:rPr baseline="-25000" lang="en-GB">
                <a:solidFill>
                  <a:schemeClr val="dk1"/>
                </a:solidFill>
              </a:rPr>
              <a:t>0</a:t>
            </a:r>
            <a:r>
              <a:rPr lang="en-GB">
                <a:solidFill>
                  <a:schemeClr val="dk1"/>
                </a:solidFill>
              </a:rPr>
              <a:t> * w</a:t>
            </a:r>
            <a:r>
              <a:rPr baseline="-25000" lang="en-GB">
                <a:solidFill>
                  <a:schemeClr val="dk1"/>
                </a:solidFill>
              </a:rPr>
              <a:t>1 </a:t>
            </a:r>
            <a:r>
              <a:rPr lang="en-GB">
                <a:solidFill>
                  <a:schemeClr val="dk1"/>
                </a:solidFill>
              </a:rPr>
              <a:t>* i * 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232" y="0"/>
            <a:ext cx="4175069" cy="11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Chain rule generalisation 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4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Notice, </a:t>
            </a:r>
            <a:r>
              <a:rPr lang="en-GB">
                <a:solidFill>
                  <a:srgbClr val="000000"/>
                </a:solidFill>
              </a:rPr>
              <a:t>dE/dw</a:t>
            </a:r>
            <a:r>
              <a:rPr baseline="-25000" lang="en-GB">
                <a:solidFill>
                  <a:srgbClr val="000000"/>
                </a:solidFill>
              </a:rPr>
              <a:t>n</a:t>
            </a:r>
            <a:r>
              <a:rPr lang="en-GB">
                <a:solidFill>
                  <a:srgbClr val="000000"/>
                </a:solidFill>
              </a:rPr>
              <a:t> = dE/da</a:t>
            </a:r>
            <a:r>
              <a:rPr baseline="-25000" lang="en-GB">
                <a:solidFill>
                  <a:srgbClr val="000000"/>
                </a:solidFill>
              </a:rPr>
              <a:t>0</a:t>
            </a:r>
            <a:r>
              <a:rPr lang="en-GB">
                <a:solidFill>
                  <a:srgbClr val="000000"/>
                </a:solidFill>
              </a:rPr>
              <a:t> * da</a:t>
            </a:r>
            <a:r>
              <a:rPr baseline="-25000" lang="en-GB">
                <a:solidFill>
                  <a:srgbClr val="000000"/>
                </a:solidFill>
              </a:rPr>
              <a:t>0</a:t>
            </a:r>
            <a:r>
              <a:rPr lang="en-GB">
                <a:solidFill>
                  <a:srgbClr val="000000"/>
                </a:solidFill>
              </a:rPr>
              <a:t>/da</a:t>
            </a:r>
            <a:r>
              <a:rPr baseline="-25000" lang="en-GB">
                <a:solidFill>
                  <a:srgbClr val="000000"/>
                </a:solidFill>
              </a:rPr>
              <a:t>1</a:t>
            </a:r>
            <a:r>
              <a:rPr lang="en-GB">
                <a:solidFill>
                  <a:srgbClr val="000000"/>
                </a:solidFill>
              </a:rPr>
              <a:t> * … </a:t>
            </a:r>
            <a:r>
              <a:rPr lang="en-GB">
                <a:solidFill>
                  <a:schemeClr val="dk1"/>
                </a:solidFill>
              </a:rPr>
              <a:t>da</a:t>
            </a:r>
            <a:r>
              <a:rPr baseline="-25000" lang="en-GB">
                <a:solidFill>
                  <a:schemeClr val="dk1"/>
                </a:solidFill>
              </a:rPr>
              <a:t>n-1</a:t>
            </a:r>
            <a:r>
              <a:rPr lang="en-GB">
                <a:solidFill>
                  <a:schemeClr val="dk1"/>
                </a:solidFill>
              </a:rPr>
              <a:t>/da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rgbClr val="000000"/>
                </a:solidFill>
              </a:rPr>
              <a:t>* da</a:t>
            </a:r>
            <a:r>
              <a:rPr baseline="-25000" lang="en-GB">
                <a:solidFill>
                  <a:srgbClr val="000000"/>
                </a:solidFill>
              </a:rPr>
              <a:t>n</a:t>
            </a:r>
            <a:r>
              <a:rPr lang="en-GB">
                <a:solidFill>
                  <a:srgbClr val="000000"/>
                </a:solidFill>
              </a:rPr>
              <a:t>/dw</a:t>
            </a:r>
            <a:r>
              <a:rPr baseline="-25000" lang="en-GB">
                <a:solidFill>
                  <a:srgbClr val="000000"/>
                </a:solidFill>
              </a:rPr>
              <a:t>n</a:t>
            </a:r>
            <a:endParaRPr baseline="-25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For the same reason, </a:t>
            </a:r>
            <a:r>
              <a:rPr lang="en-GB">
                <a:solidFill>
                  <a:schemeClr val="dk1"/>
                </a:solidFill>
              </a:rPr>
              <a:t>dE/da</a:t>
            </a:r>
            <a:r>
              <a:rPr baseline="-25000" lang="en-GB">
                <a:solidFill>
                  <a:schemeClr val="dk1"/>
                </a:solidFill>
              </a:rPr>
              <a:t>0 </a:t>
            </a:r>
            <a:r>
              <a:rPr lang="en-GB">
                <a:solidFill>
                  <a:srgbClr val="000000"/>
                </a:solidFill>
              </a:rPr>
              <a:t>= 2 (a - 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a</a:t>
            </a:r>
            <a:r>
              <a:rPr baseline="-25000" lang="en-GB">
                <a:solidFill>
                  <a:srgbClr val="000000"/>
                </a:solidFill>
              </a:rPr>
              <a:t>n-1</a:t>
            </a:r>
            <a:r>
              <a:rPr baseline="-25000" lang="en-GB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= a</a:t>
            </a:r>
            <a:r>
              <a:rPr baseline="-25000" lang="en-GB">
                <a:solidFill>
                  <a:srgbClr val="000000"/>
                </a:solidFill>
              </a:rPr>
              <a:t>n</a:t>
            </a:r>
            <a:r>
              <a:rPr lang="en-GB">
                <a:solidFill>
                  <a:srgbClr val="000000"/>
                </a:solidFill>
              </a:rPr>
              <a:t>w</a:t>
            </a:r>
            <a:r>
              <a:rPr baseline="-25000" lang="en-GB">
                <a:solidFill>
                  <a:srgbClr val="000000"/>
                </a:solidFill>
              </a:rPr>
              <a:t>n-1</a:t>
            </a:r>
            <a:r>
              <a:rPr lang="en-GB">
                <a:solidFill>
                  <a:srgbClr val="000000"/>
                </a:solidFill>
              </a:rPr>
              <a:t>, therefore </a:t>
            </a:r>
            <a:r>
              <a:rPr lang="en-GB">
                <a:solidFill>
                  <a:schemeClr val="dk1"/>
                </a:solidFill>
              </a:rPr>
              <a:t>da</a:t>
            </a:r>
            <a:r>
              <a:rPr baseline="-25000" lang="en-GB">
                <a:solidFill>
                  <a:schemeClr val="dk1"/>
                </a:solidFill>
              </a:rPr>
              <a:t>n-1</a:t>
            </a:r>
            <a:r>
              <a:rPr lang="en-GB">
                <a:solidFill>
                  <a:schemeClr val="dk1"/>
                </a:solidFill>
              </a:rPr>
              <a:t>/da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baseline="-25000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rgbClr val="000000"/>
                </a:solidFill>
              </a:rPr>
              <a:t>= w</a:t>
            </a:r>
            <a:r>
              <a:rPr baseline="-25000" lang="en-GB">
                <a:solidFill>
                  <a:srgbClr val="000000"/>
                </a:solidFill>
              </a:rPr>
              <a:t>n-1</a:t>
            </a:r>
            <a:endParaRPr baseline="-250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a</a:t>
            </a:r>
            <a:r>
              <a:rPr baseline="-25000" lang="en-GB">
                <a:solidFill>
                  <a:schemeClr val="dk1"/>
                </a:solidFill>
              </a:rPr>
              <a:t>n </a:t>
            </a:r>
            <a:r>
              <a:rPr lang="en-GB">
                <a:solidFill>
                  <a:schemeClr val="dk1"/>
                </a:solidFill>
              </a:rPr>
              <a:t>= a</a:t>
            </a:r>
            <a:r>
              <a:rPr baseline="-25000" lang="en-GB">
                <a:solidFill>
                  <a:schemeClr val="dk1"/>
                </a:solidFill>
              </a:rPr>
              <a:t>n+1</a:t>
            </a: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, therefore da</a:t>
            </a:r>
            <a:r>
              <a:rPr baseline="-25000" lang="en-GB">
                <a:solidFill>
                  <a:schemeClr val="dk1"/>
                </a:solidFill>
              </a:rPr>
              <a:t>n</a:t>
            </a:r>
            <a:r>
              <a:rPr lang="en-GB">
                <a:solidFill>
                  <a:schemeClr val="dk1"/>
                </a:solidFill>
              </a:rPr>
              <a:t>/dw</a:t>
            </a:r>
            <a:r>
              <a:rPr baseline="-25000" lang="en-GB">
                <a:solidFill>
                  <a:schemeClr val="dk1"/>
                </a:solidFill>
              </a:rPr>
              <a:t>n </a:t>
            </a:r>
            <a:r>
              <a:rPr lang="en-GB">
                <a:solidFill>
                  <a:schemeClr val="dk1"/>
                </a:solidFill>
              </a:rPr>
              <a:t>= a</a:t>
            </a:r>
            <a:r>
              <a:rPr baseline="-25000" lang="en-GB">
                <a:solidFill>
                  <a:schemeClr val="dk1"/>
                </a:solidFill>
              </a:rPr>
              <a:t>n+1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Therefore </a:t>
            </a:r>
            <a:r>
              <a:rPr lang="en-GB">
                <a:solidFill>
                  <a:schemeClr val="dk1"/>
                </a:solidFill>
              </a:rPr>
              <a:t>we should adjust w</a:t>
            </a:r>
            <a:r>
              <a:rPr baseline="-25000" lang="en-GB">
                <a:solidFill>
                  <a:schemeClr val="dk1"/>
                </a:solidFill>
              </a:rPr>
              <a:t>n </a:t>
            </a:r>
            <a:r>
              <a:rPr lang="en-GB">
                <a:solidFill>
                  <a:schemeClr val="dk1"/>
                </a:solidFill>
              </a:rPr>
              <a:t>by (</a:t>
            </a:r>
            <a:r>
              <a:rPr lang="en-GB">
                <a:solidFill>
                  <a:schemeClr val="dk1"/>
                </a:solidFill>
              </a:rPr>
              <a:t>2 (a - y) * w</a:t>
            </a:r>
            <a:r>
              <a:rPr baseline="-25000" lang="en-GB">
                <a:solidFill>
                  <a:schemeClr val="dk1"/>
                </a:solidFill>
              </a:rPr>
              <a:t>0</a:t>
            </a:r>
            <a:r>
              <a:rPr lang="en-GB">
                <a:solidFill>
                  <a:schemeClr val="dk1"/>
                </a:solidFill>
              </a:rPr>
              <a:t> * </a:t>
            </a:r>
            <a:r>
              <a:rPr lang="en-GB">
                <a:solidFill>
                  <a:schemeClr val="dk1"/>
                </a:solidFill>
              </a:rPr>
              <a:t>w</a:t>
            </a:r>
            <a:r>
              <a:rPr baseline="-25000" lang="en-GB">
                <a:solidFill>
                  <a:schemeClr val="dk1"/>
                </a:solidFill>
              </a:rPr>
              <a:t>1 </a:t>
            </a:r>
            <a:r>
              <a:rPr lang="en-GB">
                <a:solidFill>
                  <a:schemeClr val="dk1"/>
                </a:solidFill>
              </a:rPr>
              <a:t>*... * w</a:t>
            </a:r>
            <a:r>
              <a:rPr baseline="-25000" lang="en-GB">
                <a:solidFill>
                  <a:schemeClr val="dk1"/>
                </a:solidFill>
              </a:rPr>
              <a:t>n-1</a:t>
            </a:r>
            <a:r>
              <a:rPr lang="en-GB">
                <a:solidFill>
                  <a:schemeClr val="dk1"/>
                </a:solidFill>
              </a:rPr>
              <a:t>* </a:t>
            </a:r>
            <a:r>
              <a:rPr lang="en-GB">
                <a:solidFill>
                  <a:schemeClr val="dk1"/>
                </a:solidFill>
              </a:rPr>
              <a:t>a</a:t>
            </a:r>
            <a:r>
              <a:rPr baseline="-25000" lang="en-GB">
                <a:solidFill>
                  <a:schemeClr val="dk1"/>
                </a:solidFill>
              </a:rPr>
              <a:t>n+1</a:t>
            </a:r>
            <a:r>
              <a:rPr baseline="-25000"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* 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I.e.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175" y="3073549"/>
            <a:ext cx="7807748" cy="19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neural networks?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It helps us in making accurate predictions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E.g. We can train the computer to predict the test score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0" name="Google Shape;70;p15"/>
          <p:cNvGraphicFramePr/>
          <p:nvPr/>
        </p:nvGraphicFramePr>
        <p:xfrm>
          <a:off x="952500" y="22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{94ADD959-66C9-4E9F-912F-82714B269786}</a:tableStyleId>
              </a:tblPr>
              <a:tblGrid>
                <a:gridCol w="1804250"/>
                <a:gridCol w="1804250"/>
                <a:gridCol w="1804250"/>
                <a:gridCol w="18042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Hours of studying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Hours of sleeping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Test score (/100)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Prediction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</a:t>
            </a:r>
            <a:r>
              <a:rPr lang="en-GB"/>
              <a:t> inputs or outputs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567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Multiple</a:t>
            </a:r>
            <a:r>
              <a:rPr lang="en-GB">
                <a:solidFill>
                  <a:srgbClr val="000000"/>
                </a:solidFill>
              </a:rPr>
              <a:t> inputs: Take the partial derivative of the error function with respect to one of the weights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Multiple outputs: Add up all of the changes ‘wanted’ by each output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150" y="859100"/>
            <a:ext cx="239707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6475" y="2655100"/>
            <a:ext cx="3225374" cy="22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comes next </a:t>
            </a:r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Optimized gradient descent (Stochastic gradient descent)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Unsupervised learning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Solving equations (especially partial differential equations)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Other models (Ordinary Differential Equation Net </a:t>
            </a:r>
            <a:r>
              <a:rPr i="1" lang="en-GB">
                <a:solidFill>
                  <a:srgbClr val="000000"/>
                </a:solidFill>
              </a:rPr>
              <a:t>(ODE net)</a:t>
            </a:r>
            <a:r>
              <a:rPr lang="en-GB">
                <a:solidFill>
                  <a:srgbClr val="000000"/>
                </a:solidFill>
              </a:rPr>
              <a:t>, Pathways Language Model </a:t>
            </a:r>
            <a:r>
              <a:rPr i="1" lang="en-GB">
                <a:solidFill>
                  <a:srgbClr val="000000"/>
                </a:solidFill>
              </a:rPr>
              <a:t>(PaLM)</a:t>
            </a:r>
            <a:r>
              <a:rPr lang="en-GB">
                <a:solidFill>
                  <a:srgbClr val="000000"/>
                </a:solidFill>
              </a:rPr>
              <a:t>, Quantum neural network)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450" y="3108492"/>
            <a:ext cx="3651800" cy="166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525" y="157525"/>
            <a:ext cx="1314450" cy="1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475" y="3068213"/>
            <a:ext cx="3651800" cy="1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Flaws of current neural networks</a:t>
            </a:r>
            <a:endParaRPr/>
          </a:p>
        </p:txBody>
      </p:sp>
      <p:sp>
        <p:nvSpPr>
          <p:cNvPr id="275" name="Google Shape;27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No.</a:t>
            </a:r>
            <a:r>
              <a:rPr lang="en-GB"/>
              <a:t>1  May not be able to identify fake information, for example internet “trolls”</a:t>
            </a:r>
            <a:br>
              <a:rPr lang="en-GB"/>
            </a:br>
            <a:r>
              <a:rPr lang="en-GB"/>
              <a:t>(Applies to unsupervised learning models only)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275" y="1809750"/>
            <a:ext cx="70294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Flaws of current neural networks</a:t>
            </a:r>
            <a:endParaRPr/>
          </a:p>
        </p:txBody>
      </p:sp>
      <p:sp>
        <p:nvSpPr>
          <p:cNvPr id="282" name="Google Shape;28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No.2  Overfitting: Trying too hard to satisfy the training data, accounting for random errors in the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Example: Human fitting          vs    Possible AI fitting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55313"/>
            <a:ext cx="320040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8375" y="2355325"/>
            <a:ext cx="35623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Flaws of current neural networks</a:t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No.3  Must be exposed to large amount of data to be accurate (Most important)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Without large amounts of data, overfitting (In last slide) may occur easily, and biases in the training data (for example, biases on race, like in the example) will have a great effect on the result 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550" y="2571749"/>
            <a:ext cx="649345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ctrTitle"/>
          </p:nvPr>
        </p:nvSpPr>
        <p:spPr>
          <a:xfrm>
            <a:off x="311700" y="519150"/>
            <a:ext cx="4998600" cy="26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E2F3"/>
                </a:solidFill>
              </a:rPr>
              <a:t>Queen’s College</a:t>
            </a:r>
            <a:endParaRPr>
              <a:solidFill>
                <a:srgbClr val="CFE2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FE2F3"/>
                </a:solidFill>
              </a:rPr>
              <a:t>Society of Computer Studies</a:t>
            </a:r>
            <a:endParaRPr>
              <a:solidFill>
                <a:srgbClr val="CFE2F3"/>
              </a:solidFill>
            </a:endParaRPr>
          </a:p>
        </p:txBody>
      </p:sp>
      <p:sp>
        <p:nvSpPr>
          <p:cNvPr id="297" name="Google Shape;297;p47"/>
          <p:cNvSpPr txBox="1"/>
          <p:nvPr>
            <p:ph idx="1" type="subTitle"/>
          </p:nvPr>
        </p:nvSpPr>
        <p:spPr>
          <a:xfrm>
            <a:off x="311700" y="3519350"/>
            <a:ext cx="85206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End of presentation</a:t>
            </a:r>
            <a:r>
              <a:rPr lang="en-GB">
                <a:solidFill>
                  <a:srgbClr val="F3F3F3"/>
                </a:solidFill>
              </a:rPr>
              <a:t> </a:t>
            </a:r>
            <a:endParaRPr b="1">
              <a:solidFill>
                <a:srgbClr val="B0F2A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2381"/>
          <a:stretch/>
        </p:blipFill>
        <p:spPr>
          <a:xfrm>
            <a:off x="5892179" y="623238"/>
            <a:ext cx="2551500" cy="2510400"/>
          </a:xfrm>
          <a:prstGeom prst="roundRect">
            <a:avLst>
              <a:gd fmla="val 7459" name="adj"/>
            </a:avLst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411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It is also widely used in modern technologies, e.g. </a:t>
            </a:r>
            <a:r>
              <a:rPr lang="en-GB">
                <a:solidFill>
                  <a:schemeClr val="dk1"/>
                </a:solidFill>
              </a:rPr>
              <a:t>f</a:t>
            </a:r>
            <a:r>
              <a:rPr lang="en-GB">
                <a:solidFill>
                  <a:schemeClr val="dk1"/>
                </a:solidFill>
              </a:rPr>
              <a:t>ace recognition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-GB">
                <a:solidFill>
                  <a:srgbClr val="000000"/>
                </a:solidFill>
              </a:rPr>
              <a:t>In 2014, a study even found out that compared to humans, which only attains 33% accuracy in solving captchas, robots are able to solve the same anti-robot tests with 99.9% accuracy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725" y="1561175"/>
            <a:ext cx="323829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25" y="1882025"/>
            <a:ext cx="3428050" cy="30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applications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Social media bots (both legit and non-legit ones)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Facial Recognition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Prediction of weather, stock market,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Handwriting analysis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9057" l="0" r="0" t="0"/>
          <a:stretch/>
        </p:blipFill>
        <p:spPr>
          <a:xfrm>
            <a:off x="576300" y="2698200"/>
            <a:ext cx="3862100" cy="2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175" y="383450"/>
            <a:ext cx="2957579" cy="45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exactly are neural </a:t>
            </a:r>
            <a:r>
              <a:rPr lang="en-GB"/>
              <a:t>networks</a:t>
            </a:r>
            <a:r>
              <a:rPr lang="en-GB"/>
              <a:t>?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Computing systems inspired by the biological neural networks in animal’s brains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Learn by processing examples, or data sets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>
                <a:solidFill>
                  <a:schemeClr val="dk1"/>
                </a:solidFill>
                <a:highlight>
                  <a:schemeClr val="lt1"/>
                </a:highlight>
              </a:rPr>
              <a:t>Adjust predictions based on previous errors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275" y="2628744"/>
            <a:ext cx="2905125" cy="2376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of a neural network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Simplest: Perceptron (Multiple input -&gt; one output, single-layered)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50" y="1614625"/>
            <a:ext cx="4327726" cy="27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67000" y="466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Others: Deep learning neural network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Consists of multiple layers and perceptrons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75" y="1500900"/>
            <a:ext cx="4628675" cy="28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neural networks work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(Note: We will use a perceptron as an example as it is the simplest)</a:t>
            </a:r>
            <a:endParaRPr sz="3600">
              <a:solidFill>
                <a:srgbClr val="000000"/>
              </a:solidFill>
            </a:endParaRPr>
          </a:p>
          <a:p>
            <a:pPr indent="-33718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-GB" sz="3600">
                <a:solidFill>
                  <a:srgbClr val="000000"/>
                </a:solidFill>
              </a:rPr>
              <a:t>Each input has a ‘weight’</a:t>
            </a:r>
            <a:endParaRPr sz="3600">
              <a:solidFill>
                <a:srgbClr val="000000"/>
              </a:solidFill>
            </a:endParaRPr>
          </a:p>
          <a:p>
            <a:pPr indent="-3371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-"/>
            </a:pPr>
            <a:r>
              <a:rPr lang="en-GB" sz="3600">
                <a:solidFill>
                  <a:srgbClr val="000000"/>
                </a:solidFill>
              </a:rPr>
              <a:t>The larger the weight, the more the output will depend on that particular input</a:t>
            </a:r>
            <a:endParaRPr sz="3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E.g. In exams, different papers have </a:t>
            </a:r>
            <a:br>
              <a:rPr lang="en-GB" sz="3600">
                <a:solidFill>
                  <a:srgbClr val="000000"/>
                </a:solidFill>
              </a:rPr>
            </a:br>
            <a:r>
              <a:rPr lang="en-GB" sz="3600">
                <a:solidFill>
                  <a:srgbClr val="000000"/>
                </a:solidFill>
              </a:rPr>
              <a:t>different weights and contribute to </a:t>
            </a:r>
            <a:br>
              <a:rPr lang="en-GB" sz="3600">
                <a:solidFill>
                  <a:srgbClr val="000000"/>
                </a:solidFill>
              </a:rPr>
            </a:br>
            <a:r>
              <a:rPr lang="en-GB" sz="3600">
                <a:solidFill>
                  <a:srgbClr val="000000"/>
                </a:solidFill>
              </a:rPr>
              <a:t>different portions of your average score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4">
            <a:alphaModFix/>
          </a:blip>
          <a:srcRect b="10642" l="0" r="0" t="0"/>
          <a:stretch/>
        </p:blipFill>
        <p:spPr>
          <a:xfrm>
            <a:off x="5056750" y="2446700"/>
            <a:ext cx="3834800" cy="25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